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6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Helvetica Neue" panose="02000503000000020004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igiOhlwt1bT+Q39sOFKTodRJQ5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1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F00A47-0D44-4A88-8F49-BE0515E5165B}">
  <a:tblStyle styleId="{6CF00A47-0D44-4A88-8F49-BE0515E5165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9"/>
          </a:solidFill>
        </a:fill>
      </a:tcStyle>
    </a:wholeTbl>
    <a:band1H>
      <a:tcTxStyle/>
      <a:tcStyle>
        <a:tcBdr/>
        <a:fill>
          <a:solidFill>
            <a:srgbClr val="CB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89"/>
  </p:normalViewPr>
  <p:slideViewPr>
    <p:cSldViewPr snapToGrid="0" snapToObjects="1">
      <p:cViewPr varScale="1">
        <p:scale>
          <a:sx n="76" d="100"/>
          <a:sy n="76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00" dirty="0">
              <a:solidFill>
                <a:srgbClr val="4545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ef11081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ef11081ec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aef11081e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4" name="Google Shape;2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6" name="Google Shape;2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2" name="Google Shape;2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7" name="Google Shape;2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5" name="Google Shape;2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5" name="Google Shape;3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ef11081ec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6" name="Google Shape;326;gaef11081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ef11081e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ef11081ec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aef11081ec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ef11081ec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gaef11081e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t"/>
            <a:endParaRPr lang="en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Title slide">
  <p:cSld name="1 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8"/>
          <p:cNvSpPr txBox="1"/>
          <p:nvPr/>
        </p:nvSpPr>
        <p:spPr>
          <a:xfrm>
            <a:off x="435420" y="6165850"/>
            <a:ext cx="2232025" cy="4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london.edu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">
  <p:cSld name="2-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5256212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body" idx="2"/>
          </p:nvPr>
        </p:nvSpPr>
        <p:spPr>
          <a:xfrm>
            <a:off x="6059488" y="1376363"/>
            <a:ext cx="5294312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68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headers">
  <p:cSld name="2-column text with header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body" idx="1"/>
          </p:nvPr>
        </p:nvSpPr>
        <p:spPr>
          <a:xfrm>
            <a:off x="407988" y="2133656"/>
            <a:ext cx="5256212" cy="37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body" idx="2"/>
          </p:nvPr>
        </p:nvSpPr>
        <p:spPr>
          <a:xfrm>
            <a:off x="6059488" y="2133656"/>
            <a:ext cx="5294312" cy="37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body" idx="3"/>
          </p:nvPr>
        </p:nvSpPr>
        <p:spPr>
          <a:xfrm>
            <a:off x="407988" y="1376363"/>
            <a:ext cx="5256212" cy="75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body" idx="4"/>
          </p:nvPr>
        </p:nvSpPr>
        <p:spPr>
          <a:xfrm>
            <a:off x="6059487" y="1377578"/>
            <a:ext cx="5292725" cy="75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5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568">
          <p15:clr>
            <a:srgbClr val="FBAE40"/>
          </p15:clr>
        </p15:guide>
        <p15:guide id="3" pos="38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picture">
  <p:cSld name="Text with pictur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>
            <a:spLocks noGrp="1"/>
          </p:cNvSpPr>
          <p:nvPr>
            <p:ph type="pic" idx="2"/>
          </p:nvPr>
        </p:nvSpPr>
        <p:spPr>
          <a:xfrm>
            <a:off x="4953000" y="1376364"/>
            <a:ext cx="64023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body" idx="1"/>
          </p:nvPr>
        </p:nvSpPr>
        <p:spPr>
          <a:xfrm>
            <a:off x="407988" y="1376364"/>
            <a:ext cx="4364037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2">
  <p:cSld name="Picture with caption 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6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6"/>
          <p:cNvSpPr txBox="1">
            <a:spLocks noGrp="1"/>
          </p:cNvSpPr>
          <p:nvPr>
            <p:ph type="body" idx="1"/>
          </p:nvPr>
        </p:nvSpPr>
        <p:spPr>
          <a:xfrm>
            <a:off x="407988" y="1376364"/>
            <a:ext cx="3629024" cy="45005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0000" tIns="180000" rIns="216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>
            <a:spLocks noGrp="1"/>
          </p:cNvSpPr>
          <p:nvPr>
            <p:ph type="pic" idx="2"/>
          </p:nvPr>
        </p:nvSpPr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3">
  <p:cSld name="Picture with caption 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7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7"/>
          <p:cNvSpPr>
            <a:spLocks noGrp="1"/>
          </p:cNvSpPr>
          <p:nvPr>
            <p:ph type="pic" idx="2"/>
          </p:nvPr>
        </p:nvSpPr>
        <p:spPr>
          <a:xfrm>
            <a:off x="407988" y="2060574"/>
            <a:ext cx="10947400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1"/>
          </p:nvPr>
        </p:nvSpPr>
        <p:spPr>
          <a:xfrm>
            <a:off x="1779588" y="1376362"/>
            <a:ext cx="2743200" cy="45005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0000" tIns="180000" rIns="216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subtitle">
  <p:cSld name="Title only no sub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-title only">
  <p:cSld name="Title &amp; Sub-title 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0"/>
          <p:cNvSpPr txBox="1"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1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1">
  <p:cSld name="Picture with caption 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1"/>
          <p:cNvSpPr>
            <a:spLocks noGrp="1"/>
          </p:cNvSpPr>
          <p:nvPr>
            <p:ph type="pic" idx="2"/>
          </p:nvPr>
        </p:nvSpPr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body" idx="1"/>
          </p:nvPr>
        </p:nvSpPr>
        <p:spPr>
          <a:xfrm>
            <a:off x="407988" y="3429000"/>
            <a:ext cx="5043487" cy="19446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0000" tIns="180000" rIns="216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">
  <p:cSld name="Title &amp; Bulle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2"/>
          <p:cNvSpPr txBox="1">
            <a:spLocks noGrp="1"/>
          </p:cNvSpPr>
          <p:nvPr>
            <p:ph type="body" idx="2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-title only">
  <p:cSld name="Title &amp; Sub-title 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body" idx="1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irst Level Paragraph">
  <p:cSld name="Title &amp; First Level Paragraph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302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body" idx="2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Title slide">
  <p:cSld name="1 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9"/>
          <p:cNvSpPr txBox="1"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9"/>
          <p:cNvSpPr txBox="1"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49"/>
          <p:cNvSpPr txBox="1"/>
          <p:nvPr/>
        </p:nvSpPr>
        <p:spPr>
          <a:xfrm>
            <a:off x="435420" y="6165850"/>
            <a:ext cx="2232025" cy="4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london.edu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Title slide white">
  <p:cSld name="1 Title slide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0"/>
          <p:cNvSpPr txBox="1"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0"/>
          <p:cNvSpPr txBox="1">
            <a:spLocks noGrp="1"/>
          </p:cNvSpPr>
          <p:nvPr>
            <p:ph type="subTitle" idx="1"/>
          </p:nvPr>
        </p:nvSpPr>
        <p:spPr>
          <a:xfrm>
            <a:off x="2640012" y="4450104"/>
            <a:ext cx="8713787" cy="93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50"/>
          <p:cNvSpPr txBox="1"/>
          <p:nvPr/>
        </p:nvSpPr>
        <p:spPr>
          <a:xfrm>
            <a:off x="435420" y="6165850"/>
            <a:ext cx="2232025" cy="4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london.edu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Section divider small">
  <p:cSld name="2 Section divider smal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1"/>
          <p:cNvSpPr txBox="1">
            <a:spLocks noGrp="1"/>
          </p:cNvSpPr>
          <p:nvPr>
            <p:ph type="body" idx="1"/>
          </p:nvPr>
        </p:nvSpPr>
        <p:spPr>
          <a:xfrm>
            <a:off x="3971924" y="2060575"/>
            <a:ext cx="7380287" cy="19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51"/>
          <p:cNvSpPr txBox="1">
            <a:spLocks noGrp="1"/>
          </p:cNvSpPr>
          <p:nvPr>
            <p:ph type="body" idx="2"/>
          </p:nvPr>
        </p:nvSpPr>
        <p:spPr>
          <a:xfrm>
            <a:off x="3971924" y="4437063"/>
            <a:ext cx="738028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30200" algn="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51"/>
          <p:cNvSpPr txBox="1"/>
          <p:nvPr/>
        </p:nvSpPr>
        <p:spPr>
          <a:xfrm>
            <a:off x="435420" y="6165850"/>
            <a:ext cx="2232025" cy="4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london.edu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1"/>
          <p:cNvSpPr txBox="1"/>
          <p:nvPr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 sz="1100" b="1" i="0" u="none" strike="noStrike" cap="none">
                <a:solidFill>
                  <a:srgbClr val="F5F4F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1" i="0" u="none" strike="noStrike" cap="none">
              <a:solidFill>
                <a:srgbClr val="F5F4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ive Section Divider">
  <p:cSld name="Alternative Section Divider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2"/>
          <p:cNvSpPr txBox="1">
            <a:spLocks noGrp="1"/>
          </p:cNvSpPr>
          <p:nvPr>
            <p:ph type="body" idx="1"/>
          </p:nvPr>
        </p:nvSpPr>
        <p:spPr>
          <a:xfrm>
            <a:off x="3971924" y="2060575"/>
            <a:ext cx="7380287" cy="19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52"/>
          <p:cNvSpPr txBox="1">
            <a:spLocks noGrp="1"/>
          </p:cNvSpPr>
          <p:nvPr>
            <p:ph type="body" idx="2"/>
          </p:nvPr>
        </p:nvSpPr>
        <p:spPr>
          <a:xfrm>
            <a:off x="3971924" y="4437063"/>
            <a:ext cx="738028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30200" algn="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6" name="Google Shape;1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1148" y="283687"/>
            <a:ext cx="1364138" cy="136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5 word Text Slide">
  <p:cSld name="One-5 word Text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3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3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3"/>
          <p:cNvSpPr txBox="1">
            <a:spLocks noGrp="1"/>
          </p:cNvSpPr>
          <p:nvPr>
            <p:ph type="body" idx="2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">
  <p:cSld name="2-column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4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4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5256212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4"/>
          <p:cNvSpPr txBox="1">
            <a:spLocks noGrp="1"/>
          </p:cNvSpPr>
          <p:nvPr>
            <p:ph type="body" idx="2"/>
          </p:nvPr>
        </p:nvSpPr>
        <p:spPr>
          <a:xfrm>
            <a:off x="6059488" y="1376363"/>
            <a:ext cx="5294312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54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68">
          <p15:clr>
            <a:srgbClr val="FBAE40"/>
          </p15:clr>
        </p15:guide>
        <p15:guide id="2" pos="381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with headers">
  <p:cSld name="2-column text with header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5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5"/>
          <p:cNvSpPr txBox="1">
            <a:spLocks noGrp="1"/>
          </p:cNvSpPr>
          <p:nvPr>
            <p:ph type="body" idx="1"/>
          </p:nvPr>
        </p:nvSpPr>
        <p:spPr>
          <a:xfrm>
            <a:off x="407988" y="2133656"/>
            <a:ext cx="5256212" cy="37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5"/>
          <p:cNvSpPr txBox="1">
            <a:spLocks noGrp="1"/>
          </p:cNvSpPr>
          <p:nvPr>
            <p:ph type="body" idx="2"/>
          </p:nvPr>
        </p:nvSpPr>
        <p:spPr>
          <a:xfrm>
            <a:off x="6059488" y="2133656"/>
            <a:ext cx="5294312" cy="37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55"/>
          <p:cNvSpPr txBox="1">
            <a:spLocks noGrp="1"/>
          </p:cNvSpPr>
          <p:nvPr>
            <p:ph type="body" idx="3"/>
          </p:nvPr>
        </p:nvSpPr>
        <p:spPr>
          <a:xfrm>
            <a:off x="407988" y="1376363"/>
            <a:ext cx="5256212" cy="75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55"/>
          <p:cNvSpPr txBox="1">
            <a:spLocks noGrp="1"/>
          </p:cNvSpPr>
          <p:nvPr>
            <p:ph type="body" idx="4"/>
          </p:nvPr>
        </p:nvSpPr>
        <p:spPr>
          <a:xfrm>
            <a:off x="6059487" y="1377578"/>
            <a:ext cx="5292725" cy="75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55"/>
          <p:cNvSpPr txBox="1">
            <a:spLocks noGrp="1"/>
          </p:cNvSpPr>
          <p:nvPr>
            <p:ph type="body" idx="5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568">
          <p15:clr>
            <a:srgbClr val="FBAE40"/>
          </p15:clr>
        </p15:guide>
        <p15:guide id="3" pos="381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picture">
  <p:cSld name="Text with pictur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6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6"/>
          <p:cNvSpPr>
            <a:spLocks noGrp="1"/>
          </p:cNvSpPr>
          <p:nvPr>
            <p:ph type="pic" idx="2"/>
          </p:nvPr>
        </p:nvSpPr>
        <p:spPr>
          <a:xfrm>
            <a:off x="4953000" y="1376364"/>
            <a:ext cx="64023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56"/>
          <p:cNvSpPr txBox="1">
            <a:spLocks noGrp="1"/>
          </p:cNvSpPr>
          <p:nvPr>
            <p:ph type="body" idx="1"/>
          </p:nvPr>
        </p:nvSpPr>
        <p:spPr>
          <a:xfrm>
            <a:off x="407988" y="1376364"/>
            <a:ext cx="4364037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56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2">
  <p:cSld name="Picture with caption 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7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7"/>
          <p:cNvSpPr txBox="1">
            <a:spLocks noGrp="1"/>
          </p:cNvSpPr>
          <p:nvPr>
            <p:ph type="body" idx="1"/>
          </p:nvPr>
        </p:nvSpPr>
        <p:spPr>
          <a:xfrm>
            <a:off x="407988" y="1376364"/>
            <a:ext cx="3629024" cy="45005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0000" tIns="180000" rIns="216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>
            <a:spLocks noGrp="1"/>
          </p:cNvSpPr>
          <p:nvPr>
            <p:ph type="pic" idx="2"/>
          </p:nvPr>
        </p:nvSpPr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1">
  <p:cSld name="Picture with captio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>
            <a:spLocks noGrp="1"/>
          </p:cNvSpPr>
          <p:nvPr>
            <p:ph type="pic" idx="2"/>
          </p:nvPr>
        </p:nvSpPr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body" idx="1"/>
          </p:nvPr>
        </p:nvSpPr>
        <p:spPr>
          <a:xfrm>
            <a:off x="407988" y="3429000"/>
            <a:ext cx="5043487" cy="19446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0000" tIns="180000" rIns="216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 3">
  <p:cSld name="Picture with caption 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8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8"/>
          <p:cNvSpPr>
            <a:spLocks noGrp="1"/>
          </p:cNvSpPr>
          <p:nvPr>
            <p:ph type="pic" idx="2"/>
          </p:nvPr>
        </p:nvSpPr>
        <p:spPr>
          <a:xfrm>
            <a:off x="407988" y="2060574"/>
            <a:ext cx="10947400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58"/>
          <p:cNvSpPr txBox="1">
            <a:spLocks noGrp="1"/>
          </p:cNvSpPr>
          <p:nvPr>
            <p:ph type="body" idx="1"/>
          </p:nvPr>
        </p:nvSpPr>
        <p:spPr>
          <a:xfrm>
            <a:off x="1779588" y="1376362"/>
            <a:ext cx="2743200" cy="45005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0000" tIns="180000" rIns="216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58"/>
          <p:cNvSpPr txBox="1">
            <a:spLocks noGrp="1"/>
          </p:cNvSpPr>
          <p:nvPr>
            <p:ph type="body" idx="3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subtitle">
  <p:cSld name="Title only no subtitl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9"/>
          <p:cNvSpPr txBox="1"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">
  <p:cSld name="Title &amp; Bulle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 Title slide white">
  <p:cSld name="1 Title slide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8"/>
          <p:cNvSpPr txBox="1">
            <a:spLocks noGrp="1"/>
          </p:cNvSpPr>
          <p:nvPr>
            <p:ph type="subTitle" idx="1"/>
          </p:nvPr>
        </p:nvSpPr>
        <p:spPr>
          <a:xfrm>
            <a:off x="2640012" y="4450104"/>
            <a:ext cx="8713787" cy="93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38"/>
          <p:cNvSpPr txBox="1"/>
          <p:nvPr/>
        </p:nvSpPr>
        <p:spPr>
          <a:xfrm>
            <a:off x="435420" y="6165850"/>
            <a:ext cx="2232025" cy="4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london.edu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Section divider small">
  <p:cSld name="2 Section divider smal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>
            <a:spLocks noGrp="1"/>
          </p:cNvSpPr>
          <p:nvPr>
            <p:ph type="body" idx="1"/>
          </p:nvPr>
        </p:nvSpPr>
        <p:spPr>
          <a:xfrm>
            <a:off x="3971924" y="2060575"/>
            <a:ext cx="7380287" cy="19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body" idx="2"/>
          </p:nvPr>
        </p:nvSpPr>
        <p:spPr>
          <a:xfrm>
            <a:off x="3971924" y="4437063"/>
            <a:ext cx="738028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30200" algn="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/>
          <p:nvPr/>
        </p:nvSpPr>
        <p:spPr>
          <a:xfrm>
            <a:off x="435420" y="6165850"/>
            <a:ext cx="2232025" cy="4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london.edu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9"/>
          <p:cNvSpPr txBox="1"/>
          <p:nvPr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 sz="1100" b="1" i="0" u="none" strike="noStrike" cap="none">
                <a:solidFill>
                  <a:srgbClr val="F5F4F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1" i="0" u="none" strike="noStrike" cap="none">
              <a:solidFill>
                <a:srgbClr val="F5F4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ive Section Divider">
  <p:cSld name="Alternative Section Divi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>
            <a:spLocks noGrp="1"/>
          </p:cNvSpPr>
          <p:nvPr>
            <p:ph type="body" idx="1"/>
          </p:nvPr>
        </p:nvSpPr>
        <p:spPr>
          <a:xfrm>
            <a:off x="3971924" y="2060575"/>
            <a:ext cx="7380287" cy="199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2"/>
          </p:nvPr>
        </p:nvSpPr>
        <p:spPr>
          <a:xfrm>
            <a:off x="3971924" y="4437063"/>
            <a:ext cx="7380288" cy="73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30200" algn="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" name="Google Shape;4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1148" y="283687"/>
            <a:ext cx="1364138" cy="136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5 word Text Slide">
  <p:cSld name="One-5 word Text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2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body" idx="2"/>
          </p:nvPr>
        </p:nvSpPr>
        <p:spPr>
          <a:xfrm>
            <a:off x="2562224" y="835327"/>
            <a:ext cx="8789989" cy="37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 sz="1100" b="1" i="0" u="none" strike="noStrike" cap="none">
                <a:solidFill>
                  <a:srgbClr val="F5F4F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1" i="0" u="none" strike="noStrike" cap="none">
              <a:solidFill>
                <a:srgbClr val="F5F4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406401" y="1376362"/>
            <a:ext cx="10945812" cy="450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/>
          <p:nvPr/>
        </p:nvSpPr>
        <p:spPr>
          <a:xfrm>
            <a:off x="433833" y="6165850"/>
            <a:ext cx="2232025" cy="4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1BACF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B1BACF"/>
                </a:solidFill>
                <a:latin typeface="Arial"/>
                <a:ea typeface="Arial"/>
                <a:cs typeface="Arial"/>
                <a:sym typeface="Arial"/>
              </a:rPr>
              <a:t>london.edu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7"/>
          <p:cNvSpPr txBox="1"/>
          <p:nvPr/>
        </p:nvSpPr>
        <p:spPr>
          <a:xfrm>
            <a:off x="3815638" y="6309003"/>
            <a:ext cx="4125750" cy="32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B1BACF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7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151">
          <p15:clr>
            <a:srgbClr val="F26B43"/>
          </p15:clr>
        </p15:guide>
        <p15:guide id="2" orient="horz" pos="278">
          <p15:clr>
            <a:srgbClr val="F26B43"/>
          </p15:clr>
        </p15:guide>
        <p15:guide id="3" pos="257">
          <p15:clr>
            <a:srgbClr val="F26B43"/>
          </p15:clr>
        </p15:guide>
        <p15:guide id="4" orient="horz" pos="4110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orient="horz" pos="867">
          <p15:clr>
            <a:srgbClr val="F26B43"/>
          </p15:clr>
        </p15:guide>
        <p15:guide id="7" orient="horz" pos="3702">
          <p15:clr>
            <a:srgbClr val="F26B43"/>
          </p15:clr>
        </p15:guide>
        <p15:guide id="8" orient="horz" pos="4320">
          <p15:clr>
            <a:srgbClr val="F26B43"/>
          </p15:clr>
        </p15:guide>
        <p15:guide id="9" pos="37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 sz="1100" b="1" i="0" u="none" strike="noStrike" cap="none">
                <a:solidFill>
                  <a:srgbClr val="F5F4F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1" i="0" u="none" strike="noStrike" cap="none">
              <a:solidFill>
                <a:srgbClr val="F5F4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>
            <a:off x="406401" y="1376362"/>
            <a:ext cx="10945812" cy="450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9"/>
          <p:cNvSpPr txBox="1"/>
          <p:nvPr/>
        </p:nvSpPr>
        <p:spPr>
          <a:xfrm>
            <a:off x="433833" y="6165850"/>
            <a:ext cx="2232025" cy="4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1BACF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B1BACF"/>
                </a:solidFill>
                <a:latin typeface="Arial"/>
                <a:ea typeface="Arial"/>
                <a:cs typeface="Arial"/>
                <a:sym typeface="Arial"/>
              </a:rPr>
              <a:t>london.edu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151">
          <p15:clr>
            <a:srgbClr val="F26B43"/>
          </p15:clr>
        </p15:guide>
        <p15:guide id="2" orient="horz" pos="278">
          <p15:clr>
            <a:srgbClr val="F26B43"/>
          </p15:clr>
        </p15:guide>
        <p15:guide id="3" pos="257">
          <p15:clr>
            <a:srgbClr val="F26B43"/>
          </p15:clr>
        </p15:guide>
        <p15:guide id="4" orient="horz" pos="4110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orient="horz" pos="867">
          <p15:clr>
            <a:srgbClr val="F26B43"/>
          </p15:clr>
        </p15:guide>
        <p15:guide id="7" orient="horz" pos="3702">
          <p15:clr>
            <a:srgbClr val="F26B43"/>
          </p15:clr>
        </p15:guide>
        <p15:guide id="8" orient="horz" pos="4320">
          <p15:clr>
            <a:srgbClr val="F26B43"/>
          </p15:clr>
        </p15:guide>
        <p15:guide id="9" pos="37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2020/business/coronavirus-airline-industry-collapse/" TargetMode="External"/><Relationship Id="rId7" Type="http://schemas.openxmlformats.org/officeDocument/2006/relationships/hyperlink" Target="https://public.tableau.com/profile/brendan.kermorvan#!/vizhome/Tableauvisualizationsweekly/Airportstraffic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hyperlink" Target="https://sirbenedick.github.io/corona-aviation-impact/" TargetMode="External"/><Relationship Id="rId4" Type="http://schemas.openxmlformats.org/officeDocument/2006/relationships/hyperlink" Target="https://evandenmark.github.io/ForSpaciousSkie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isenexclusiv.com/flugtrackerseiten/" TargetMode="External"/><Relationship Id="rId2" Type="http://schemas.openxmlformats.org/officeDocument/2006/relationships/hyperlink" Target="https://www.ecosia.org/images?q=herbs%20ingredients#id=91BDCBF3D9EA8A0885A04176991227C4135FF743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schoenefeld-parkplatz.de/blog/flugzeug-start/" TargetMode="External"/><Relationship Id="rId5" Type="http://schemas.openxmlformats.org/officeDocument/2006/relationships/hyperlink" Target="https://twitter.com/AManuelFerreira/status/1245336650768580617" TargetMode="External"/><Relationship Id="rId4" Type="http://schemas.openxmlformats.org/officeDocument/2006/relationships/hyperlink" Target="https://www.mdf-ag.com/presse/pressemitteilungen/page-1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1739106" y="2060342"/>
            <a:ext cx="8713787" cy="223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GB" sz="4600"/>
              <a:t>Visualising the Impact of COVID-19 on Global Air Traffic</a:t>
            </a:r>
            <a:endParaRPr sz="4600"/>
          </a:p>
        </p:txBody>
      </p:sp>
      <p:pic>
        <p:nvPicPr>
          <p:cNvPr id="155" name="Google Shape;155;p1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3426" t="27826" r="27547" b="25183"/>
          <a:stretch/>
        </p:blipFill>
        <p:spPr>
          <a:xfrm>
            <a:off x="3394451" y="3606833"/>
            <a:ext cx="5403097" cy="268817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"/>
          <p:cNvSpPr txBox="1"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GB"/>
              <a:t>Group 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aef11081e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00" y="819175"/>
            <a:ext cx="9375328" cy="59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40;p12" descr="Aeroplane">
            <a:extLst>
              <a:ext uri="{FF2B5EF4-FFF2-40B4-BE49-F238E27FC236}">
                <a16:creationId xmlns:a16="http://schemas.microsoft.com/office/drawing/2014/main" id="{4A59E0A7-CC4F-E74C-92BE-C2BD64D6CB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49527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>
            <a:spLocks noGrp="1"/>
          </p:cNvSpPr>
          <p:nvPr>
            <p:ph type="body" idx="4294967295"/>
          </p:nvPr>
        </p:nvSpPr>
        <p:spPr>
          <a:xfrm>
            <a:off x="0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30" name="Google Shape;230;p11"/>
          <p:cNvPicPr preferRelativeResize="0"/>
          <p:nvPr/>
        </p:nvPicPr>
        <p:blipFill rotWithShape="1">
          <a:blip r:embed="rId3"/>
          <a:srcRect l="3868" t="15627" r="12897" b="20940"/>
          <a:stretch/>
        </p:blipFill>
        <p:spPr>
          <a:xfrm>
            <a:off x="1558131" y="871537"/>
            <a:ext cx="9075737" cy="51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 descr="Aeropla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49527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>
            <a:spLocks noGrp="1"/>
          </p:cNvSpPr>
          <p:nvPr>
            <p:ph type="body" idx="4294967295"/>
          </p:nvPr>
        </p:nvSpPr>
        <p:spPr>
          <a:xfrm>
            <a:off x="0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3"/>
          <a:srcRect l="3085" t="14629" r="11739" b="18459"/>
          <a:stretch/>
        </p:blipFill>
        <p:spPr>
          <a:xfrm>
            <a:off x="2162175" y="878400"/>
            <a:ext cx="7867650" cy="49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 txBox="1"/>
          <p:nvPr/>
        </p:nvSpPr>
        <p:spPr>
          <a:xfrm>
            <a:off x="9700875" y="2089675"/>
            <a:ext cx="33027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2710225" y="58124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2" descr="Aeropla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49527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>
            <a:spLocks noGrp="1"/>
          </p:cNvSpPr>
          <p:nvPr>
            <p:ph type="pic" idx="2"/>
          </p:nvPr>
        </p:nvSpPr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3">
            <a:alphaModFix/>
          </a:blip>
          <a:srcRect t="448" b="7402"/>
          <a:stretch/>
        </p:blipFill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3"/>
          <p:cNvSpPr txBox="1">
            <a:spLocks noGrp="1"/>
          </p:cNvSpPr>
          <p:nvPr>
            <p:ph type="body" idx="1"/>
          </p:nvPr>
        </p:nvSpPr>
        <p:spPr>
          <a:xfrm>
            <a:off x="407988" y="3429000"/>
            <a:ext cx="5043487" cy="1944688"/>
          </a:xfrm>
          <a:prstGeom prst="rect">
            <a:avLst/>
          </a:prstGeom>
          <a:solidFill>
            <a:srgbClr val="C6102F"/>
          </a:solidFill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4800"/>
              <a:buNone/>
            </a:pPr>
            <a:r>
              <a:rPr lang="en-GB" b="1">
                <a:solidFill>
                  <a:schemeClr val="lt1"/>
                </a:solidFill>
              </a:rPr>
              <a:t>Comparison </a:t>
            </a:r>
            <a:r>
              <a:rPr lang="en-GB" b="1"/>
              <a:t>with</a:t>
            </a:r>
            <a:r>
              <a:rPr lang="en-GB" b="1">
                <a:solidFill>
                  <a:schemeClr val="lt1"/>
                </a:solidFill>
              </a:rPr>
              <a:t> previous air traffic crises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2025310" y="838543"/>
            <a:ext cx="8141379" cy="542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4" descr="Mountain sce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188" y="149527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>
            <a:spLocks noGrp="1"/>
          </p:cNvSpPr>
          <p:nvPr>
            <p:ph type="pic" idx="2"/>
          </p:nvPr>
        </p:nvSpPr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15"/>
          <p:cNvPicPr preferRelativeResize="0"/>
          <p:nvPr/>
        </p:nvPicPr>
        <p:blipFill rotWithShape="1">
          <a:blip r:embed="rId3">
            <a:alphaModFix/>
          </a:blip>
          <a:srcRect t="3866" b="3865"/>
          <a:stretch/>
        </p:blipFill>
        <p:spPr>
          <a:xfrm>
            <a:off x="4038600" y="1376364"/>
            <a:ext cx="7316787" cy="450056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>
            <a:spLocks noGrp="1"/>
          </p:cNvSpPr>
          <p:nvPr>
            <p:ph type="body" idx="1"/>
          </p:nvPr>
        </p:nvSpPr>
        <p:spPr>
          <a:xfrm>
            <a:off x="407988" y="3429000"/>
            <a:ext cx="5043487" cy="1944688"/>
          </a:xfrm>
          <a:prstGeom prst="rect">
            <a:avLst/>
          </a:prstGeom>
          <a:solidFill>
            <a:srgbClr val="C6102F"/>
          </a:solidFill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b="1"/>
              <a:t>Impact on commercial and private traffic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>
            <a:spLocks noGrp="1"/>
          </p:cNvSpPr>
          <p:nvPr>
            <p:ph type="body" idx="4294967295"/>
          </p:nvPr>
        </p:nvSpPr>
        <p:spPr>
          <a:xfrm>
            <a:off x="0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72" name="Google Shape;272;p16" descr="Coi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2224" y="149527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723" y="766618"/>
            <a:ext cx="9384553" cy="55880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4" name="Google Shape;274;p16"/>
          <p:cNvPicPr preferRelativeResize="0"/>
          <p:nvPr/>
        </p:nvPicPr>
        <p:blipFill rotWithShape="1">
          <a:blip r:embed="rId5">
            <a:alphaModFix/>
          </a:blip>
          <a:srcRect l="2168" t="2500" r="1530" b="2655"/>
          <a:stretch/>
        </p:blipFill>
        <p:spPr>
          <a:xfrm>
            <a:off x="8990431" y="4543425"/>
            <a:ext cx="1797845" cy="1445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>
            <a:spLocks noGrp="1"/>
          </p:cNvSpPr>
          <p:nvPr>
            <p:ph type="pic" idx="2"/>
          </p:nvPr>
        </p:nvSpPr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17"/>
          <p:cNvPicPr preferRelativeResize="0"/>
          <p:nvPr/>
        </p:nvPicPr>
        <p:blipFill rotWithShape="1">
          <a:blip r:embed="rId3">
            <a:alphaModFix/>
          </a:blip>
          <a:srcRect t="19247" b="19240"/>
          <a:stretch/>
        </p:blipFill>
        <p:spPr>
          <a:xfrm>
            <a:off x="4038600" y="1376364"/>
            <a:ext cx="7316788" cy="450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7"/>
          <p:cNvSpPr txBox="1">
            <a:spLocks noGrp="1"/>
          </p:cNvSpPr>
          <p:nvPr>
            <p:ph type="body" idx="1"/>
          </p:nvPr>
        </p:nvSpPr>
        <p:spPr>
          <a:xfrm>
            <a:off x="407988" y="3429000"/>
            <a:ext cx="5043487" cy="1944688"/>
          </a:xfrm>
          <a:prstGeom prst="rect">
            <a:avLst/>
          </a:prstGeom>
          <a:solidFill>
            <a:srgbClr val="C6102F"/>
          </a:solidFill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b="1"/>
              <a:t>Impact on vertical flight efficiency and taxi-out time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                                                  Vertical Efficiency</a:t>
            </a:r>
            <a:br>
              <a:rPr lang="en-GB" b="0" dirty="0"/>
            </a:br>
            <a:br>
              <a:rPr lang="en-GB" dirty="0"/>
            </a:br>
            <a:br>
              <a:rPr lang="en-GB" dirty="0"/>
            </a:br>
            <a:endParaRPr dirty="0"/>
          </a:p>
        </p:txBody>
      </p:sp>
      <p:sp>
        <p:nvSpPr>
          <p:cNvPr id="288" name="Google Shape;288;p18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dirty="0"/>
              <a:t>Can be maximised by 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b="1" dirty="0">
                <a:solidFill>
                  <a:schemeClr val="tx1"/>
                </a:solidFill>
              </a:rPr>
              <a:t>Continuous climb operations</a:t>
            </a:r>
            <a:r>
              <a:rPr lang="en-GB" dirty="0">
                <a:solidFill>
                  <a:schemeClr val="tx1"/>
                </a:solidFill>
              </a:rPr>
              <a:t>: Aircraft climbs without interruption using optimal thrust until cruising altitude is reached</a:t>
            </a:r>
            <a:endParaRPr dirty="0">
              <a:solidFill>
                <a:schemeClr val="tx1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b="1" dirty="0">
                <a:solidFill>
                  <a:schemeClr val="tx1"/>
                </a:solidFill>
              </a:rPr>
              <a:t>Continuous descent operations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dirty="0"/>
              <a:t>Aircraft descends continuously using minimum thrust until it reaches the landing point</a:t>
            </a: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br>
              <a:rPr lang="en-GB" dirty="0"/>
            </a:br>
            <a:r>
              <a:rPr lang="en-GB" dirty="0"/>
              <a:t>Benefits</a:t>
            </a:r>
            <a:endParaRPr dirty="0"/>
          </a:p>
          <a:p>
            <a:pPr marL="9144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-GB" dirty="0"/>
              <a:t>Reduced emissions and lower noise pollution around cities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pic>
        <p:nvPicPr>
          <p:cNvPr id="4" name="Google Shape;295;p19" descr="Stopwatch">
            <a:extLst>
              <a:ext uri="{FF2B5EF4-FFF2-40B4-BE49-F238E27FC236}">
                <a16:creationId xmlns:a16="http://schemas.microsoft.com/office/drawing/2014/main" id="{BB086D79-2A85-6842-B797-62893E8211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2224" y="174821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94" name="Google Shape;29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5981" y="767527"/>
            <a:ext cx="8260038" cy="545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 descr="Stopwat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74821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dirty="0">
                <a:solidFill>
                  <a:srgbClr val="C6102F"/>
                </a:solidFill>
              </a:rPr>
              <a:t>Main Objectives of the Project</a:t>
            </a:r>
            <a:endParaRPr dirty="0">
              <a:solidFill>
                <a:srgbClr val="C6102F"/>
              </a:solidFill>
            </a:endParaRPr>
          </a:p>
        </p:txBody>
      </p:sp>
      <p:sp>
        <p:nvSpPr>
          <p:cNvPr id="162" name="Google Shape;162;p2"/>
          <p:cNvSpPr txBox="1"/>
          <p:nvPr/>
        </p:nvSpPr>
        <p:spPr>
          <a:xfrm>
            <a:off x="636600" y="1490133"/>
            <a:ext cx="11139300" cy="474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Visualise the impact of the pandemic on some of the major airports and 	international routes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195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Compare the impact of the pandemic on air traffic to previous crises i</a:t>
            </a:r>
            <a:r>
              <a:rPr lang="en-GB" sz="2400" dirty="0">
                <a:solidFill>
                  <a:schemeClr val="dk1"/>
                </a:solidFill>
              </a:rPr>
              <a:t>n 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	airline industry such as the aftermath of the Eyjafjallajökull volcano 	eruption in April 2010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195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Differentiate the impact of COVID-19 on commercial versus private air 	traffic 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195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Visualise the impact on vertical flight efficiency and taxi-out time</a:t>
            </a:r>
          </a:p>
          <a:p>
            <a:pPr marL="1905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n-GB" sz="2800" dirty="0">
              <a:solidFill>
                <a:schemeClr val="dk1"/>
              </a:solidFill>
            </a:endParaRPr>
          </a:p>
          <a:p>
            <a:pPr marL="19050" lvl="2">
              <a:lnSpc>
                <a:spcPct val="90000"/>
              </a:lnSpc>
              <a:buSzPts val="2500"/>
            </a:pPr>
            <a:r>
              <a:rPr lang="en-GB" sz="2800" dirty="0">
                <a:solidFill>
                  <a:schemeClr val="dk1"/>
                </a:solidFill>
              </a:rPr>
              <a:t>	</a:t>
            </a:r>
            <a:r>
              <a:rPr lang="en-GB" sz="2400" dirty="0">
                <a:solidFill>
                  <a:schemeClr val="dk1"/>
                </a:solidFill>
              </a:rPr>
              <a:t>Contrasting the impact of the first and second wave of COVID-19 on 	airlines</a:t>
            </a:r>
          </a:p>
          <a:p>
            <a:pPr marL="1905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" descr="Aero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2" y="1590234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" descr="Mountain sce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2" y="274045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" descr="Stopwatch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2" y="4685301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" descr="Coi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2" y="385681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Heart with pulse">
            <a:extLst>
              <a:ext uri="{FF2B5EF4-FFF2-40B4-BE49-F238E27FC236}">
                <a16:creationId xmlns:a16="http://schemas.microsoft.com/office/drawing/2014/main" id="{B1986FCA-6C1C-2C4D-8DF3-C3CAED4B9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202" y="5492242"/>
            <a:ext cx="687600" cy="68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01" name="Google Shape;30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9983" y="767527"/>
            <a:ext cx="8192034" cy="545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0" descr="Stopwat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74821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308" name="Google Shape;30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1544" y="767527"/>
            <a:ext cx="6548912" cy="545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1" descr="Stopwat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74821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D8BD7D3A-4CCD-5B47-9B33-336F5977D21E}"/>
              </a:ext>
            </a:extLst>
          </p:cNvPr>
          <p:cNvSpPr/>
          <p:nvPr/>
        </p:nvSpPr>
        <p:spPr>
          <a:xfrm>
            <a:off x="8441085" y="3626644"/>
            <a:ext cx="2413182" cy="1351756"/>
          </a:xfrm>
          <a:prstGeom prst="cloud">
            <a:avLst/>
          </a:prstGeom>
          <a:noFill/>
          <a:ln w="38100">
            <a:solidFill>
              <a:srgbClr val="C61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65043A-8C10-564B-8084-D77A702A8D0E}"/>
              </a:ext>
            </a:extLst>
          </p:cNvPr>
          <p:cNvSpPr/>
          <p:nvPr/>
        </p:nvSpPr>
        <p:spPr>
          <a:xfrm>
            <a:off x="8673310" y="3901216"/>
            <a:ext cx="18084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Based on an A320: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Roughly 33L fuel less</a:t>
            </a:r>
            <a:r>
              <a:rPr lang="en-GB" dirty="0">
                <a:solidFill>
                  <a:schemeClr val="tx1"/>
                </a:solidFill>
              </a:rPr>
              <a:t> per take-off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pic>
        <p:nvPicPr>
          <p:cNvPr id="315" name="Google Shape;31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8025" y="785100"/>
            <a:ext cx="8636625" cy="5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 descr="Stopwat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74821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322" name="Google Shape;32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2930" y="785111"/>
            <a:ext cx="8186139" cy="545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3" descr="Stopwat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74821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aef11081ec_0_170"/>
          <p:cNvPicPr preferRelativeResize="0"/>
          <p:nvPr/>
        </p:nvPicPr>
        <p:blipFill>
          <a:blip r:embed="rId3"/>
          <a:srcRect/>
          <a:stretch/>
        </p:blipFill>
        <p:spPr>
          <a:xfrm>
            <a:off x="4321572" y="1376364"/>
            <a:ext cx="6750843" cy="450056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aef11081ec_0_170"/>
          <p:cNvSpPr txBox="1">
            <a:spLocks noGrp="1"/>
          </p:cNvSpPr>
          <p:nvPr>
            <p:ph type="body" idx="1"/>
          </p:nvPr>
        </p:nvSpPr>
        <p:spPr>
          <a:xfrm>
            <a:off x="407988" y="3429000"/>
            <a:ext cx="5043600" cy="1944600"/>
          </a:xfrm>
          <a:prstGeom prst="rect">
            <a:avLst/>
          </a:prstGeom>
          <a:solidFill>
            <a:srgbClr val="C6102F"/>
          </a:solidFill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GB" b="1" dirty="0"/>
              <a:t>First Peak vs. Now</a:t>
            </a:r>
            <a:endParaRPr b="1" dirty="0"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4800"/>
              <a:buNone/>
            </a:pPr>
            <a:r>
              <a:rPr lang="en-GB" sz="2200" b="1" dirty="0"/>
              <a:t>Trends of Confirmed Cases and Flights</a:t>
            </a:r>
            <a:endParaRPr sz="22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aef11081ec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025" y="438200"/>
            <a:ext cx="8613950" cy="574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Heart with pulse">
            <a:extLst>
              <a:ext uri="{FF2B5EF4-FFF2-40B4-BE49-F238E27FC236}">
                <a16:creationId xmlns:a16="http://schemas.microsoft.com/office/drawing/2014/main" id="{B339EAB0-07D1-9144-8795-D55AC9858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6869" y="94400"/>
            <a:ext cx="687600" cy="687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2560638" y="510873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2800" b="1" dirty="0">
                <a:solidFill>
                  <a:srgbClr val="C6102F"/>
                </a:solidFill>
              </a:rPr>
              <a:t>Results</a:t>
            </a:r>
            <a:endParaRPr dirty="0">
              <a:solidFill>
                <a:srgbClr val="C6102F"/>
              </a:solidFill>
            </a:endParaRPr>
          </a:p>
        </p:txBody>
      </p:sp>
      <p:sp>
        <p:nvSpPr>
          <p:cNvPr id="343" name="Google Shape;343;p24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400" dirty="0"/>
              <a:t>The impact of </a:t>
            </a:r>
            <a:r>
              <a:rPr lang="en-GB" sz="2400" b="1" dirty="0"/>
              <a:t>COVID-19</a:t>
            </a:r>
            <a:r>
              <a:rPr lang="en-GB" sz="2400" dirty="0"/>
              <a:t> has been much broader and deeper compared to the 2010 air traffic crisis and </a:t>
            </a:r>
            <a:r>
              <a:rPr lang="en-GB" sz="2400" b="1" dirty="0"/>
              <a:t>flight volumes </a:t>
            </a:r>
            <a:r>
              <a:rPr lang="en-GB" sz="2400" dirty="0"/>
              <a:t>have </a:t>
            </a:r>
            <a:r>
              <a:rPr lang="en-GB" sz="2400" b="1" dirty="0"/>
              <a:t>not</a:t>
            </a:r>
            <a:r>
              <a:rPr lang="en-GB" sz="2400" dirty="0"/>
              <a:t> </a:t>
            </a:r>
            <a:r>
              <a:rPr lang="en-GB" sz="2400" b="1" dirty="0"/>
              <a:t>yet recovered</a:t>
            </a:r>
            <a:endParaRPr sz="2400" b="1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400" dirty="0"/>
              <a:t>Some of the longest and busiest air routes in the world saw flight volumes plummet compared to 2019’s numbers</a:t>
            </a:r>
            <a:endParaRPr sz="24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400" b="1" dirty="0"/>
              <a:t>Cessna briefly overtook Airbus </a:t>
            </a:r>
            <a:r>
              <a:rPr lang="en-GB" sz="2400" dirty="0"/>
              <a:t>in terms of global air traffic share in 2020 as commercial passenger flights came to a grinding halt</a:t>
            </a:r>
            <a:endParaRPr sz="24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400" dirty="0"/>
              <a:t>We can take comfort in knowing that the </a:t>
            </a:r>
            <a:r>
              <a:rPr lang="en-GB" sz="2400" b="1" dirty="0"/>
              <a:t>few flights </a:t>
            </a:r>
            <a:r>
              <a:rPr lang="en-GB" sz="2400" dirty="0"/>
              <a:t>which are still operational are able to taxi-out, take-off and land more efficiently due to </a:t>
            </a:r>
            <a:r>
              <a:rPr lang="en-GB" sz="2400" b="1" dirty="0"/>
              <a:t>clearer skies</a:t>
            </a:r>
            <a:r>
              <a:rPr lang="en-GB" sz="2400" dirty="0"/>
              <a:t>!</a:t>
            </a:r>
            <a:endParaRPr sz="2400" dirty="0"/>
          </a:p>
        </p:txBody>
      </p:sp>
      <p:pic>
        <p:nvPicPr>
          <p:cNvPr id="3" name="Graphic 2" descr="Presentation with pie chart">
            <a:extLst>
              <a:ext uri="{FF2B5EF4-FFF2-40B4-BE49-F238E27FC236}">
                <a16:creationId xmlns:a16="http://schemas.microsoft.com/office/drawing/2014/main" id="{45B5864D-C4F4-6A4A-B430-45D31001A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88" y="316944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2800" b="1" dirty="0">
                <a:solidFill>
                  <a:srgbClr val="C6102F"/>
                </a:solidFill>
              </a:rPr>
              <a:t>Lessons Learnt and Limitations</a:t>
            </a:r>
            <a:br>
              <a:rPr lang="en-GB" sz="2800" b="1" dirty="0">
                <a:solidFill>
                  <a:srgbClr val="C6102F"/>
                </a:solidFill>
              </a:rPr>
            </a:br>
            <a:endParaRPr dirty="0">
              <a:solidFill>
                <a:srgbClr val="C6102F"/>
              </a:solidFill>
            </a:endParaRPr>
          </a:p>
        </p:txBody>
      </p:sp>
      <p:sp>
        <p:nvSpPr>
          <p:cNvPr id="349" name="Google Shape;349;p25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400" dirty="0"/>
              <a:t>Working with a large dataset proved to be challenging and taught us the </a:t>
            </a:r>
            <a:r>
              <a:rPr lang="en-GB" sz="2400" b="1" dirty="0"/>
              <a:t>benefits of NoSQL </a:t>
            </a:r>
            <a:r>
              <a:rPr lang="en-GB" sz="2400" dirty="0"/>
              <a:t>databases systems</a:t>
            </a:r>
            <a:endParaRPr sz="24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400" dirty="0"/>
              <a:t>The dataset is very rich and our analysis could have benefitted from </a:t>
            </a:r>
            <a:r>
              <a:rPr lang="en-GB" sz="2400" b="1" dirty="0"/>
              <a:t>exploring the whole dataset </a:t>
            </a:r>
            <a:r>
              <a:rPr lang="en-GB" sz="2400" dirty="0"/>
              <a:t>with additional time and resources</a:t>
            </a:r>
            <a:endParaRPr sz="24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400" dirty="0"/>
              <a:t>Limited availability of crowd-sourced data in some countries</a:t>
            </a:r>
            <a:endParaRPr sz="24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400" dirty="0"/>
              <a:t>One year of </a:t>
            </a:r>
            <a:r>
              <a:rPr lang="en-GB" sz="2400" b="1" dirty="0"/>
              <a:t>pre-Covid19 flights data </a:t>
            </a:r>
            <a:r>
              <a:rPr lang="en-GB" sz="2400" dirty="0"/>
              <a:t>is </a:t>
            </a:r>
            <a:r>
              <a:rPr lang="en-GB" sz="2400" b="1" dirty="0"/>
              <a:t>not enough </a:t>
            </a:r>
            <a:r>
              <a:rPr lang="en-GB" sz="2400" dirty="0"/>
              <a:t>to grasp the seasonality and trends in air traffic</a:t>
            </a:r>
            <a:endParaRPr sz="2400" dirty="0"/>
          </a:p>
        </p:txBody>
      </p:sp>
      <p:pic>
        <p:nvPicPr>
          <p:cNvPr id="3" name="Graphic 2" descr="Classroom">
            <a:extLst>
              <a:ext uri="{FF2B5EF4-FFF2-40B4-BE49-F238E27FC236}">
                <a16:creationId xmlns:a16="http://schemas.microsoft.com/office/drawing/2014/main" id="{1AF44D78-E838-0348-934B-794514D75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533" y="316944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2800" b="1" dirty="0">
                <a:solidFill>
                  <a:srgbClr val="C6102F"/>
                </a:solidFill>
              </a:rPr>
              <a:t>Links to Additional Content</a:t>
            </a:r>
            <a:br>
              <a:rPr lang="en-GB" sz="2800" b="1" dirty="0">
                <a:solidFill>
                  <a:srgbClr val="C6102F"/>
                </a:solidFill>
              </a:rPr>
            </a:br>
            <a:endParaRPr dirty="0">
              <a:solidFill>
                <a:srgbClr val="C6102F"/>
              </a:solidFill>
            </a:endParaRPr>
          </a:p>
        </p:txBody>
      </p:sp>
      <p:sp>
        <p:nvSpPr>
          <p:cNvPr id="355" name="Google Shape;355;p26"/>
          <p:cNvSpPr txBox="1">
            <a:spLocks noGrp="1"/>
          </p:cNvSpPr>
          <p:nvPr>
            <p:ph type="body" idx="1"/>
          </p:nvPr>
        </p:nvSpPr>
        <p:spPr>
          <a:xfrm>
            <a:off x="407989" y="1376363"/>
            <a:ext cx="7091850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3429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u="sng">
                <a:solidFill>
                  <a:schemeClr val="hlink"/>
                </a:solidFill>
                <a:hlinkClick r:id="rId3"/>
              </a:rPr>
              <a:t>Beautiful geospatial visualisations by the Washington Post</a:t>
            </a:r>
            <a:endParaRPr/>
          </a:p>
          <a:p>
            <a:pPr marL="9144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6195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u="sng">
                <a:solidFill>
                  <a:schemeClr val="hlink"/>
                </a:solidFill>
                <a:hlinkClick r:id="rId4"/>
              </a:rPr>
              <a:t>For spacious skies : How COVID-19 has rocked US domestic flights </a:t>
            </a:r>
            <a:endParaRPr/>
          </a:p>
          <a:p>
            <a:pPr marL="9144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6195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-GB" u="sng">
                <a:solidFill>
                  <a:schemeClr val="hlink"/>
                </a:solidFill>
                <a:hlinkClick r:id="rId5"/>
              </a:rPr>
              <a:t>How have SARS-CoV-2's limitations impacted global aviation traffic?</a:t>
            </a:r>
            <a:endParaRPr/>
          </a:p>
        </p:txBody>
      </p:sp>
      <p:pic>
        <p:nvPicPr>
          <p:cNvPr id="356" name="Google Shape;356;p26" descr="Qr cod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96299" y="2197894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6"/>
          <p:cNvSpPr txBox="1"/>
          <p:nvPr/>
        </p:nvSpPr>
        <p:spPr>
          <a:xfrm>
            <a:off x="8496299" y="1519711"/>
            <a:ext cx="2857500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sng" strike="noStrike" cap="none">
                <a:solidFill>
                  <a:srgbClr val="192B53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interactive Tableau notebook</a:t>
            </a:r>
            <a:endParaRPr sz="2400" b="0" i="0" u="none" strike="noStrike" cap="none">
              <a:solidFill>
                <a:srgbClr val="001E6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9AA5-752C-8646-9D98-94C5C338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6102F"/>
                </a:solidFill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F79E0-9F4D-D64E-B865-CE06C698D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GB" sz="1400" u="sng" dirty="0"/>
              <a:t>https://</a:t>
            </a:r>
            <a:r>
              <a:rPr lang="en-GB" sz="1400" u="sng" dirty="0" err="1"/>
              <a:t>www.paddleyourownkanoo.com</a:t>
            </a:r>
            <a:r>
              <a:rPr lang="en-GB" sz="1400" u="sng" dirty="0"/>
              <a:t>/2020/05/02/as-united-airlines-announces-mandatory-face-masks-engineers-made-sure-a-boeing-787-complied-with-the-rules/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GB" sz="1400" u="sng" dirty="0">
                <a:hlinkClick r:id="rId2"/>
              </a:rPr>
              <a:t>https://www.ecosia.org/images?q=herbs%20ingredients#id=91BDCBF3D9EA8A0885A04176991227C4135FF743</a:t>
            </a:r>
            <a:endParaRPr lang="en-GB" sz="1400" u="sng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GB" sz="1400" u="sng" dirty="0">
                <a:hlinkClick r:id="rId3"/>
              </a:rPr>
              <a:t>https://reisenexclusiv.com/flugtrackerseiten/</a:t>
            </a:r>
            <a:endParaRPr lang="en-GB" sz="1400" u="sng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GB" sz="1400" u="sng" dirty="0">
                <a:hlinkClick r:id="rId4"/>
              </a:rPr>
              <a:t>https://www.mdf-ag.com/presse/pressemitteilungen/page-10/</a:t>
            </a:r>
            <a:endParaRPr lang="en-GB" sz="1400" u="sng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GB" sz="1400" u="sng" dirty="0">
                <a:hlinkClick r:id="rId5"/>
              </a:rPr>
              <a:t>https://twitter.com/AManuelFerreira/status/1245336650768580617</a:t>
            </a:r>
            <a:endParaRPr lang="en-GB" sz="1400" u="sng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GB" sz="1400" u="sng" dirty="0">
                <a:hlinkClick r:id="rId6"/>
              </a:rPr>
              <a:t>https://www.schoenefeld-parkplatz.de/blog/flugzeug-start/</a:t>
            </a:r>
            <a:endParaRPr lang="en-GB" sz="1400" u="sng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GB" sz="1400" u="sng" dirty="0">
                <a:hlinkClick r:id="rId4"/>
              </a:rPr>
              <a:t>https://www.mdf-ag.com/presse/pressemitteilungen/page-10/</a:t>
            </a:r>
            <a:endParaRPr lang="en-GB" sz="1400" u="sng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GB" sz="1400" u="sng" dirty="0"/>
              <a:t>https://</a:t>
            </a:r>
            <a:r>
              <a:rPr lang="en-GB" sz="1400" u="sng" dirty="0" err="1"/>
              <a:t>www.webmd.com</a:t>
            </a:r>
            <a:r>
              <a:rPr lang="en-GB" sz="1400" u="sng" dirty="0"/>
              <a:t>/lung/coronavirus</a:t>
            </a:r>
            <a:endParaRPr lang="en-GB" u="sng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29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>
            <a:spLocks noGrp="1"/>
          </p:cNvSpPr>
          <p:nvPr>
            <p:ph type="pic" idx="2"/>
          </p:nvPr>
        </p:nvSpPr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"/>
          <p:cNvPicPr preferRelativeResize="0"/>
          <p:nvPr/>
        </p:nvPicPr>
        <p:blipFill>
          <a:blip r:embed="rId3"/>
          <a:srcRect/>
          <a:stretch/>
        </p:blipFill>
        <p:spPr>
          <a:xfrm>
            <a:off x="4038600" y="1376364"/>
            <a:ext cx="7316787" cy="4500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>
            <a:spLocks noGrp="1"/>
          </p:cNvSpPr>
          <p:nvPr>
            <p:ph type="body" idx="1"/>
          </p:nvPr>
        </p:nvSpPr>
        <p:spPr>
          <a:xfrm>
            <a:off x="407988" y="3429000"/>
            <a:ext cx="5043487" cy="1944688"/>
          </a:xfrm>
          <a:prstGeom prst="rect">
            <a:avLst/>
          </a:prstGeom>
          <a:solidFill>
            <a:srgbClr val="C6102F"/>
          </a:solidFill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GB" b="1">
                <a:solidFill>
                  <a:schemeClr val="lt1"/>
                </a:solidFill>
              </a:rPr>
              <a:t>Background and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4800"/>
              <a:buNone/>
            </a:pPr>
            <a:r>
              <a:rPr lang="en-GB" b="1"/>
              <a:t>p</a:t>
            </a:r>
            <a:r>
              <a:rPr lang="en-GB" b="1">
                <a:solidFill>
                  <a:schemeClr val="lt1"/>
                </a:solidFill>
              </a:rPr>
              <a:t>reparation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ef11081ec_1_11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>
                <a:solidFill>
                  <a:srgbClr val="C6102F"/>
                </a:solidFill>
              </a:rPr>
              <a:t>Questions</a:t>
            </a:r>
            <a:endParaRPr dirty="0">
              <a:solidFill>
                <a:srgbClr val="C6102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67BC-6DF8-9B46-B4D9-8561367521CE}"/>
              </a:ext>
            </a:extLst>
          </p:cNvPr>
          <p:cNvSpPr txBox="1"/>
          <p:nvPr/>
        </p:nvSpPr>
        <p:spPr>
          <a:xfrm>
            <a:off x="2971800" y="3200400"/>
            <a:ext cx="72771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tx1"/>
                </a:solidFill>
              </a:rPr>
              <a:t>Thank you </a:t>
            </a:r>
            <a:r>
              <a:rPr lang="en-GB" sz="2800" b="1" dirty="0">
                <a:solidFill>
                  <a:schemeClr val="tx1"/>
                </a:solidFill>
              </a:rPr>
              <a:t>and it´s now time for any open questions.</a:t>
            </a:r>
            <a:endParaRPr lang="en-GB" sz="2400" b="1" dirty="0">
              <a:solidFill>
                <a:schemeClr val="tx1"/>
              </a:solidFill>
            </a:endParaRPr>
          </a:p>
          <a:p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166A0DDB-B8A4-7D4A-9894-1C136DDCA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2534" y="197273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dirty="0">
                <a:solidFill>
                  <a:srgbClr val="C6102F"/>
                </a:solidFill>
              </a:rPr>
              <a:t>Sources</a:t>
            </a:r>
            <a:endParaRPr dirty="0">
              <a:solidFill>
                <a:srgbClr val="C6102F"/>
              </a:solidFill>
            </a:endParaRPr>
          </a:p>
        </p:txBody>
      </p:sp>
      <p:sp>
        <p:nvSpPr>
          <p:cNvPr id="179" name="Google Shape;179;p4"/>
          <p:cNvSpPr txBox="1">
            <a:spLocks noGrp="1"/>
          </p:cNvSpPr>
          <p:nvPr>
            <p:ph type="body" idx="1"/>
          </p:nvPr>
        </p:nvSpPr>
        <p:spPr>
          <a:xfrm>
            <a:off x="407988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1371600" lvl="3" indent="0">
              <a:spcBef>
                <a:spcPts val="0"/>
              </a:spcBef>
              <a:buSzPts val="2800"/>
              <a:buFont typeface="Arial"/>
              <a:buNone/>
            </a:pPr>
            <a:r>
              <a:rPr lang="en-GB" sz="2000" dirty="0"/>
              <a:t>Information and Ideas</a:t>
            </a:r>
            <a:endParaRPr sz="20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000" dirty="0"/>
              <a:t>The Washington Post and Financial Times</a:t>
            </a:r>
            <a:endParaRPr sz="20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000" dirty="0" err="1"/>
              <a:t>EuroControl</a:t>
            </a:r>
            <a:r>
              <a:rPr lang="en-GB" sz="2000" dirty="0"/>
              <a:t> Aviation Intelligence Portal</a:t>
            </a:r>
            <a:endParaRPr sz="20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000" dirty="0"/>
              <a:t>The Official Aviation Guide (OAG)</a:t>
            </a:r>
            <a:endParaRPr sz="2000" dirty="0"/>
          </a:p>
          <a:p>
            <a:pPr marL="1371600" lvl="3" indent="0">
              <a:spcBef>
                <a:spcPts val="0"/>
              </a:spcBef>
              <a:buNone/>
            </a:pPr>
            <a:endParaRPr sz="2000" dirty="0"/>
          </a:p>
          <a:p>
            <a:pPr marL="1371600" lvl="3" indent="0">
              <a:spcBef>
                <a:spcPts val="0"/>
              </a:spcBef>
              <a:buNone/>
            </a:pPr>
            <a:r>
              <a:rPr lang="en-GB" sz="2000" dirty="0"/>
              <a:t>Data</a:t>
            </a:r>
            <a:endParaRPr sz="20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000" dirty="0"/>
              <a:t>Crowdsourced air traffic data from The </a:t>
            </a:r>
            <a:r>
              <a:rPr lang="en-GB" sz="2000" dirty="0" err="1"/>
              <a:t>OpenSky</a:t>
            </a:r>
            <a:r>
              <a:rPr lang="en-GB" sz="2000" dirty="0"/>
              <a:t> Network </a:t>
            </a:r>
            <a:endParaRPr sz="20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000" dirty="0"/>
              <a:t>Data put together by the </a:t>
            </a:r>
            <a:r>
              <a:rPr lang="en-GB" sz="2000" dirty="0" err="1"/>
              <a:t>Eurocontrol</a:t>
            </a:r>
            <a:r>
              <a:rPr lang="en-GB" sz="2000" dirty="0"/>
              <a:t> Performance Review Commission (PRC)</a:t>
            </a:r>
            <a:endParaRPr sz="2000" dirty="0"/>
          </a:p>
          <a:p>
            <a:pPr marL="1733550" lvl="4" indent="-361950">
              <a:spcBef>
                <a:spcPts val="800"/>
              </a:spcBef>
              <a:buSzPts val="2400"/>
            </a:pPr>
            <a:r>
              <a:rPr lang="en-GB" sz="2000" dirty="0"/>
              <a:t>Reported cases of Covid-19, European Centre for Disease Prevention and Control</a:t>
            </a:r>
            <a:endParaRPr sz="2000" dirty="0"/>
          </a:p>
          <a:p>
            <a:pPr marL="819150" lvl="1" indent="0">
              <a:buNone/>
            </a:pPr>
            <a:endParaRPr dirty="0"/>
          </a:p>
          <a:p>
            <a:pPr marL="3619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 dirty="0"/>
          </a:p>
        </p:txBody>
      </p:sp>
      <p:pic>
        <p:nvPicPr>
          <p:cNvPr id="180" name="Google Shape;180;p4" descr="Lightbulb and ge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700" y="182032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700" y="3489518"/>
            <a:ext cx="977150" cy="9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 idx="4294967295"/>
          </p:nvPr>
        </p:nvSpPr>
        <p:spPr>
          <a:xfrm>
            <a:off x="3400425" y="365125"/>
            <a:ext cx="8791575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noAutofit/>
          </a:bodyPr>
          <a:lstStyle/>
          <a:p>
            <a:pPr lvl="0" algn="ctr"/>
            <a:r>
              <a:rPr lang="en-GB" dirty="0"/>
              <a:t>			 	</a:t>
            </a:r>
            <a:r>
              <a:rPr lang="en-GB" dirty="0">
                <a:solidFill>
                  <a:srgbClr val="C6102F"/>
                </a:solidFill>
              </a:rPr>
              <a:t>Data Preparation</a:t>
            </a:r>
            <a:endParaRPr dirty="0">
              <a:solidFill>
                <a:srgbClr val="C6102F"/>
              </a:solidFill>
            </a:endParaRPr>
          </a:p>
        </p:txBody>
      </p:sp>
      <p:pic>
        <p:nvPicPr>
          <p:cNvPr id="195" name="Google Shape;19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237" y="964134"/>
            <a:ext cx="9639526" cy="514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6"/>
          <p:cNvSpPr/>
          <p:nvPr/>
        </p:nvSpPr>
        <p:spPr>
          <a:xfrm>
            <a:off x="5842000" y="964126"/>
            <a:ext cx="1610850" cy="477900"/>
          </a:xfrm>
          <a:prstGeom prst="frame">
            <a:avLst>
              <a:gd name="adj1" fmla="val 12500"/>
            </a:avLst>
          </a:prstGeom>
          <a:solidFill>
            <a:srgbClr val="C6102F"/>
          </a:solidFill>
          <a:ln w="6350" cap="flat" cmpd="sng">
            <a:solidFill>
              <a:srgbClr val="C610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1E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B4629DB0-7268-0D4B-AC30-A8D3F52BADEB}"/>
              </a:ext>
            </a:extLst>
          </p:cNvPr>
          <p:cNvSpPr/>
          <p:nvPr/>
        </p:nvSpPr>
        <p:spPr>
          <a:xfrm>
            <a:off x="6350000" y="3429000"/>
            <a:ext cx="3894667" cy="2413000"/>
          </a:xfrm>
          <a:prstGeom prst="cloud">
            <a:avLst/>
          </a:prstGeom>
          <a:noFill/>
          <a:ln w="38100">
            <a:solidFill>
              <a:srgbClr val="C61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37ED8-DC9F-5F4D-8EB0-1FA095C28A90}"/>
              </a:ext>
            </a:extLst>
          </p:cNvPr>
          <p:cNvSpPr txBox="1"/>
          <p:nvPr/>
        </p:nvSpPr>
        <p:spPr>
          <a:xfrm>
            <a:off x="7202016" y="4073781"/>
            <a:ext cx="2252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49’756’482 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Flights</a:t>
            </a:r>
            <a:endParaRPr lang="en-DE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fontAlgn="t"/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1’291’015 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Routes</a:t>
            </a:r>
            <a:endParaRPr lang="en-DE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fontAlgn="t"/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171’325 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Aircrafts</a:t>
            </a:r>
            <a:endParaRPr lang="en-DE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fontAlgn="t"/>
            <a:r>
              <a:rPr lang="en-GB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669  </a:t>
            </a: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Days</a:t>
            </a:r>
            <a:endParaRPr lang="en-DE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6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>
            <a:spLocks noGrp="1"/>
          </p:cNvSpPr>
          <p:nvPr>
            <p:ph type="pic" idx="2"/>
          </p:nvPr>
        </p:nvSpPr>
        <p:spPr>
          <a:xfrm>
            <a:off x="4038600" y="1376364"/>
            <a:ext cx="7316788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7"/>
          <p:cNvPicPr preferRelativeResize="0"/>
          <p:nvPr/>
        </p:nvPicPr>
        <p:blipFill rotWithShape="1">
          <a:blip r:embed="rId3">
            <a:alphaModFix/>
          </a:blip>
          <a:srcRect t="5124" b="5124"/>
          <a:stretch/>
        </p:blipFill>
        <p:spPr>
          <a:xfrm>
            <a:off x="4038600" y="1376364"/>
            <a:ext cx="7316790" cy="4500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 txBox="1">
            <a:spLocks noGrp="1"/>
          </p:cNvSpPr>
          <p:nvPr>
            <p:ph type="body" idx="1"/>
          </p:nvPr>
        </p:nvSpPr>
        <p:spPr>
          <a:xfrm>
            <a:off x="407988" y="3429000"/>
            <a:ext cx="5043487" cy="1944688"/>
          </a:xfrm>
          <a:prstGeom prst="rect">
            <a:avLst/>
          </a:prstGeom>
          <a:solidFill>
            <a:srgbClr val="C6102F"/>
          </a:solidFill>
          <a:ln>
            <a:noFill/>
          </a:ln>
        </p:spPr>
        <p:txBody>
          <a:bodyPr spcFirstLastPara="1" wrap="square" lIns="0" tIns="72000" rIns="0" bIns="720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4800"/>
              <a:buNone/>
            </a:pPr>
            <a:r>
              <a:rPr lang="en-GB" b="1"/>
              <a:t>Impact on air traffic, routes and airports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8" descr="Aeropla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2224" y="149527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 descr="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1709" y="733524"/>
            <a:ext cx="9328582" cy="5580926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1709" y="5687187"/>
            <a:ext cx="1219321" cy="51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 txBox="1">
            <a:spLocks noGrp="1"/>
          </p:cNvSpPr>
          <p:nvPr>
            <p:ph type="body" idx="4294967295"/>
          </p:nvPr>
        </p:nvSpPr>
        <p:spPr>
          <a:xfrm>
            <a:off x="0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3">
            <a:alphaModFix/>
          </a:blip>
          <a:srcRect t="14304" r="3926" b="17440"/>
          <a:stretch/>
        </p:blipFill>
        <p:spPr>
          <a:xfrm>
            <a:off x="1154400" y="1088573"/>
            <a:ext cx="9883200" cy="4680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0" descr="Aeropla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49527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>
            <a:spLocks noGrp="1"/>
          </p:cNvSpPr>
          <p:nvPr>
            <p:ph type="body" idx="4294967295"/>
          </p:nvPr>
        </p:nvSpPr>
        <p:spPr>
          <a:xfrm>
            <a:off x="0" y="1376363"/>
            <a:ext cx="10944225" cy="450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0" bIns="7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16" name="Google Shape;216;p9"/>
          <p:cNvPicPr preferRelativeResize="0"/>
          <p:nvPr/>
        </p:nvPicPr>
        <p:blipFill rotWithShape="1">
          <a:blip r:embed="rId3">
            <a:alphaModFix/>
          </a:blip>
          <a:srcRect l="15233" r="18502" b="19057"/>
          <a:stretch/>
        </p:blipFill>
        <p:spPr>
          <a:xfrm>
            <a:off x="2471920" y="653472"/>
            <a:ext cx="6816436" cy="555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9" descr="Aeropla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224" y="149527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BS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BS No Footer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647</Words>
  <Application>Microsoft Macintosh PowerPoint</Application>
  <PresentationFormat>Widescreen</PresentationFormat>
  <Paragraphs>104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Helvetica Neue</vt:lpstr>
      <vt:lpstr>Calibri</vt:lpstr>
      <vt:lpstr>Arial</vt:lpstr>
      <vt:lpstr>LBS</vt:lpstr>
      <vt:lpstr>LBS No Footer</vt:lpstr>
      <vt:lpstr>Visualising the Impact of COVID-19 on Global Air Traffic</vt:lpstr>
      <vt:lpstr>Main Objectives of the Project</vt:lpstr>
      <vt:lpstr>PowerPoint Presentation</vt:lpstr>
      <vt:lpstr>Sources</vt:lpstr>
      <vt:lpstr>     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                                                 Vertical Efficiency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Lessons Learnt and Limitations </vt:lpstr>
      <vt:lpstr>Links to Additional Content </vt:lpstr>
      <vt:lpstr>References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Visualising the Impact of COVID-19 on Global Air Traffic</dc:title>
  <dc:creator>Brendan Kermorvan</dc:creator>
  <cp:lastModifiedBy>Marie-Therese</cp:lastModifiedBy>
  <cp:revision>19</cp:revision>
  <dcterms:modified xsi:type="dcterms:W3CDTF">2020-12-03T11:29:58Z</dcterms:modified>
</cp:coreProperties>
</file>